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s/comment1.xml" ContentType="application/vnd.openxmlformats-officedocument.presentationml.comment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id="0" initials="" name="Amy Van Hecke" lastIdx="1" clrIdx="0"/>
  <p:cmAuthor id="1" initials="" name="Cory Dorof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33FF408-EBD4-4E33-B327-E1B1458A12DF}">
  <a:tblStyle styleName="Table_0" styleId="{133FF408-EBD4-4E33-B327-E1B1458A12DF}"/>
  <a:tblStyle styleName="Table_1" styleId="{A8074011-1466-4FE5-B391-300D340477EF}"/>
  <a:tblStyle styleName="Table_2" styleId="{3E02A003-5AC8-4AF8-BEAD-55C8023BA0B0}"/>
  <a:tblStyle styleName="Table_3" styleId="{3CED35D2-EBF7-4CBA-A0EC-2AFBF754988F}"/>
  <a:tblStyle styleName="Table_4" styleId="{6293B93E-3E2C-4709-80AD-DB940DBA0DE5}"/>
</a:tblStyleLst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8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9.xml" Type="http://schemas.openxmlformats.org/officeDocument/2006/relationships/slide" Id="rId15"/><Relationship Target="slides/slide8.xml" Type="http://schemas.openxmlformats.org/officeDocument/2006/relationships/slide" Id="rId14"/><Relationship Target="presProps.xml" Type="http://schemas.openxmlformats.org/officeDocument/2006/relationships/presProps" Id="rId2"/><Relationship Target="slides/slide6.xml" Type="http://schemas.openxmlformats.org/officeDocument/2006/relationships/slide" Id="rId12"/><Relationship Target="theme/theme3.xml" Type="http://schemas.openxmlformats.org/officeDocument/2006/relationships/theme" Id="rId1"/><Relationship Target="slides/slide7.xml" Type="http://schemas.openxmlformats.org/officeDocument/2006/relationships/slide" Id="rId13"/><Relationship Target="commentAuthors.xml" Type="http://schemas.openxmlformats.org/officeDocument/2006/relationships/commentAuthors" Id="rId4"/><Relationship Target="slides/slide4.xml" Type="http://schemas.openxmlformats.org/officeDocument/2006/relationships/slide" Id="rId10"/><Relationship Target="tableStyles.xml" Type="http://schemas.openxmlformats.org/officeDocument/2006/relationships/tableStyles" Id="rId3"/><Relationship Target="slides/slide5.xml" Type="http://schemas.openxmlformats.org/officeDocument/2006/relationships/slide" Id="rId11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1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idx="1" authorId="0">
    <p:pos y="0" x="6000"/>
    <p:text>I think everything looks good, but I think the summary/conclusion could be elaborated on more?</p:text>
  </p:cm>
  <p:cm idx="1" authorId="1">
    <p:pos y="100" x="6000"/>
    <p:text>Your presentation (power point) should consist of:
1.    Introduction/Objective/ Significance
2.    Methodology (very brief) and Results
3.    Summary and Conclusions
4.    Class discussion and questions
(This is what I got from Dr. Liang for Dev Bio)</p:text>
  </p:cm>
</p:cmLst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3979800" x="0"/>
            <a:ext cy="28781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3190900" x="0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rot="10800000" flipH="1">
            <a:off y="3980458" x="0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232919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ct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4124476" x="685800"/>
            <a:ext cy="8888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ctr" rtl="0" indent="152400" mar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trike="noStrike" u="none" b="0" cap="none" baseline="0" sz="2400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550999" x="0"/>
            <a:ext cy="53070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" name="Shape 15"/>
          <p:cNvSpPr/>
          <p:nvPr/>
        </p:nvSpPr>
        <p:spPr>
          <a:xfrm flipH="1">
            <a:off y="761799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" name="Shape 16"/>
          <p:cNvSpPr/>
          <p:nvPr/>
        </p:nvSpPr>
        <p:spPr>
          <a:xfrm rot="10800000">
            <a:off y="1551358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550999" x="0"/>
            <a:ext cy="53070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 rot="10800000">
            <a:off y="1551358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761799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550999" x="0"/>
            <a:ext cy="53070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 flipH="1">
            <a:off y="761799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b="0"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551358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5883599" x="0"/>
            <a:ext cy="9744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3" name="Shape 33"/>
          <p:cNvSpPr/>
          <p:nvPr/>
        </p:nvSpPr>
        <p:spPr>
          <a:xfrm flipH="1">
            <a:off y="5094446" x="4526627"/>
            <a:ext cy="790108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" name="Shape 34"/>
          <p:cNvSpPr/>
          <p:nvPr/>
        </p:nvSpPr>
        <p:spPr>
          <a:xfrm rot="10800000">
            <a:off y="5884005" x="4526627"/>
            <a:ext cy="75961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5895635" x="457200"/>
            <a:ext cy="673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1pPr>
            <a:lvl2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2pPr>
            <a:lvl3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3pPr>
            <a:lvl4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4pPr>
            <a:lvl5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5pPr>
            <a:lvl6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6pPr>
            <a:lvl7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7pPr>
            <a:lvl8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8pPr>
            <a:lvl9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101675" x="6676"/>
            <a:ext cy="673972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trike="noStrike" u="none" b="0" cap="none" baseline="0" sz="4800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comments/comment1.xml" Type="http://schemas.openxmlformats.org/officeDocument/2006/relationships/comments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2329190" x="685800"/>
            <a:ext cy="16505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Zebrafish in the Classroom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4124476" x="685800"/>
            <a:ext cy="8888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Presented by: Cory Doroff and Amy Van Hecke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Chi-Square Analysis</a:t>
            </a:r>
          </a:p>
        </p:txBody>
      </p:sp>
      <p:graphicFrame>
        <p:nvGraphicFramePr>
          <p:cNvPr id="102" name="Shape 102"/>
          <p:cNvGraphicFramePr/>
          <p:nvPr/>
        </p:nvGraphicFramePr>
        <p:xfrm>
          <a:off y="1898400" x="5340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{6293B93E-3E2C-4709-80AD-DB940DBA0DE5}</a:tableStyleId>
              </a:tblPr>
              <a:tblGrid>
                <a:gridCol w="2400625"/>
                <a:gridCol w="1300075"/>
                <a:gridCol w="1380325"/>
                <a:gridCol w="1108875"/>
                <a:gridCol w="940025"/>
                <a:gridCol w="946075"/>
              </a:tblGrid>
              <a:tr h="285750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(1)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(2)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(3)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(4)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(5)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(6)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2857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800" lang="en"/>
                        <a:t>Phenotype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Observed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Expected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d=(o-e)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d</a:t>
                      </a:r>
                      <a:r>
                        <a:rPr b="1" baseline="30000" sz="1800" lang="en"/>
                        <a:t>2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d</a:t>
                      </a:r>
                      <a:r>
                        <a:rPr b="1" baseline="30000" sz="1800" lang="en"/>
                        <a:t>2</a:t>
                      </a:r>
                      <a:r>
                        <a:rPr b="1" sz="1800" lang="en"/>
                        <a:t>/e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286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/>
                        <a:t>Purple/not </a:t>
                      </a:r>
                      <a:r>
                        <a:rPr sz="18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8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2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4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0.5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286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/>
                        <a:t>Wild-type/not </a:t>
                      </a:r>
                      <a:r>
                        <a:rPr sz="18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2857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/>
                        <a:t>Purple/</a:t>
                      </a:r>
                      <a:r>
                        <a:rPr sz="18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-2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4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1.33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2857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/>
                        <a:t>Wild-type/</a:t>
                      </a:r>
                      <a:r>
                        <a:rPr sz="18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0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4767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800" lang="en"/>
                        <a:t>Total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15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15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/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/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b="1" sz="1800" lang="en"/>
                        <a:t>1.83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  <p:sp>
        <p:nvSpPr>
          <p:cNvPr id="103" name="Shape 103"/>
          <p:cNvSpPr txBox="1"/>
          <p:nvPr/>
        </p:nvSpPr>
        <p:spPr>
          <a:xfrm>
            <a:off y="5214875" x="534000"/>
            <a:ext cy="1092599" cx="29367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buNone/>
            </a:pPr>
            <a:r>
              <a:rPr sz="1800" lang="en"/>
              <a:t>X</a:t>
            </a:r>
            <a:r>
              <a:rPr baseline="30000" sz="1800" lang="en"/>
              <a:t>2</a:t>
            </a:r>
            <a:r>
              <a:rPr sz="1800" lang="en"/>
              <a:t> = 1.83</a:t>
            </a:r>
          </a:p>
          <a:p>
            <a:pPr rtl="0" lvl="0">
              <a:lnSpc>
                <a:spcPct val="115000"/>
              </a:lnSpc>
              <a:buNone/>
            </a:pPr>
            <a:r>
              <a:rPr sz="1800" lang="en"/>
              <a:t>Degrees of freedom = 3</a:t>
            </a:r>
          </a:p>
          <a:p>
            <a:pPr rtl="0" lvl="0">
              <a:lnSpc>
                <a:spcPct val="115000"/>
              </a:lnSpc>
              <a:buNone/>
            </a:pPr>
            <a:r>
              <a:rPr sz="1800" lang="en"/>
              <a:t>p-value = 0.65-0.7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Summary/Conclusion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Since the p-value was between 0.65 and 0.7, the hypothesis is supported and significant.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We think that these additions will be very useful to future students by </a:t>
            </a:r>
          </a:p>
          <a:p>
            <a:pPr rtl="0" lvl="0">
              <a:buNone/>
            </a:pPr>
            <a:r>
              <a:rPr lang="en"/>
              <a:t>-helping the teacher with a fun and unusual example</a:t>
            </a:r>
          </a:p>
          <a:p>
            <a:pPr>
              <a:buNone/>
            </a:pPr>
            <a:r>
              <a:rPr lang="en"/>
              <a:t>-helping the students understand the concepts and notations of dihybrid crosses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Students may find it more useful to have examples in the lab handout so...</a:t>
            </a:r>
          </a:p>
          <a:p>
            <a:r>
              <a:t/>
            </a:r>
          </a:p>
          <a:p>
            <a:pPr rtl="0" lvl="0">
              <a:buNone/>
            </a:pPr>
            <a:r>
              <a:rPr u="sng" lang="en"/>
              <a:t>Objective</a:t>
            </a:r>
          </a:p>
          <a:p>
            <a:pPr rtl="0" lvl="0">
              <a:buNone/>
            </a:pPr>
            <a:r>
              <a:rPr lang="en"/>
              <a:t>To introduce a dihybrid cross into the lab handout and work through the whole process of testing heritability </a:t>
            </a:r>
          </a:p>
          <a:p>
            <a:pPr rtl="0" lvl="0">
              <a:buNone/>
            </a:pPr>
            <a:r>
              <a:rPr lang="en"/>
              <a:t>-Punnett Square analysis</a:t>
            </a:r>
          </a:p>
          <a:p>
            <a:pPr rtl="0" lvl="0">
              <a:buNone/>
            </a:pPr>
            <a:r>
              <a:rPr lang="en"/>
              <a:t>-Chi-Square analysis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201843"/>
            <a:ext cy="1143000" cx="88278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Improvements to Lab Handout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Explain how to calculate expected values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Step by step explanation of a dihybrid cross 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Explain how notation is verbally communicated, along with the written annotation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Based on Laboratory 1 Worksheet. Biol 2202. 2013.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Methods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y="2480550" x="3827850"/>
            <a:ext cy="831600" cx="14883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indent="457200">
              <a:buNone/>
            </a:pPr>
            <a:r>
              <a:rPr sz="4800" lang="en">
                <a:latin typeface="Georgia"/>
                <a:ea typeface="Georgia"/>
                <a:cs typeface="Georgia"/>
                <a:sym typeface="Georgia"/>
              </a:rPr>
              <a:t>X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y="4187750" x="218875"/>
            <a:ext cy="2261699" cx="8754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buClr>
                <a:srgbClr val="000000"/>
              </a:buClr>
              <a:buSzPct val="97222"/>
              <a:buFont typeface="Arial"/>
              <a:buChar char="•"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
</a:t>
            </a: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We started with documentation of the hemizygous parents</a:t>
            </a:r>
          </a:p>
          <a:p>
            <a:pPr rtl="0" lvl="0" indent="-317500" marL="457200">
              <a:buClr>
                <a:srgbClr val="000000"/>
              </a:buClr>
              <a:buSzPct val="97222"/>
              <a:buFont typeface="Arial"/>
              <a:buChar char="•"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And then all 15 progeny </a:t>
            </a:r>
          </a:p>
          <a:p>
            <a:pPr rtl="0" lvl="0" indent="-317500" marL="457200">
              <a:buClr>
                <a:srgbClr val="000000"/>
              </a:buClr>
              <a:buSzPct val="97222"/>
              <a:buFont typeface="Arial"/>
              <a:buChar char="•"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The genotypes we were working with were PFP (purple fluorescent protein) or wild-type and </a:t>
            </a:r>
            <a:r>
              <a:rPr sz="2400" lang="en" i="1">
                <a:latin typeface="Georgia"/>
                <a:ea typeface="Georgia"/>
                <a:cs typeface="Georgia"/>
                <a:sym typeface="Georgia"/>
              </a:rPr>
              <a:t>golden</a:t>
            </a: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 (</a:t>
            </a:r>
            <a:r>
              <a:rPr sz="2400" lang="en" i="1">
                <a:latin typeface="Georgia"/>
                <a:ea typeface="Georgia"/>
                <a:cs typeface="Georgia"/>
                <a:sym typeface="Georgia"/>
              </a:rPr>
              <a:t>gol</a:t>
            </a: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) or not </a:t>
            </a:r>
            <a:r>
              <a:rPr sz="2400" lang="en" i="1">
                <a:latin typeface="Georgia"/>
                <a:ea typeface="Georgia"/>
                <a:cs typeface="Georgia"/>
                <a:sym typeface="Georgia"/>
              </a:rPr>
              <a:t>golden</a:t>
            </a:r>
          </a:p>
        </p:txBody>
      </p:sp>
      <p:sp>
        <p:nvSpPr>
          <p:cNvPr id="60" name="Shape 60"/>
          <p:cNvSpPr/>
          <p:nvPr/>
        </p:nvSpPr>
        <p:spPr>
          <a:xfrm>
            <a:off y="1910187" x="130812"/>
            <a:ext cy="2162175" cx="40671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1" name="Shape 61"/>
          <p:cNvSpPr/>
          <p:nvPr/>
        </p:nvSpPr>
        <p:spPr>
          <a:xfrm>
            <a:off y="1892353" x="5035402"/>
            <a:ext cy="2197842" cx="387140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Cross Template </a:t>
            </a:r>
          </a:p>
        </p:txBody>
      </p:sp>
      <p:sp>
        <p:nvSpPr>
          <p:cNvPr id="67" name="Shape 67"/>
          <p:cNvSpPr/>
          <p:nvPr/>
        </p:nvSpPr>
        <p:spPr>
          <a:xfrm>
            <a:off y="1686212" x="212900"/>
            <a:ext cy="5060685" cx="481012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8" name="Shape 68"/>
          <p:cNvSpPr txBox="1"/>
          <p:nvPr/>
        </p:nvSpPr>
        <p:spPr>
          <a:xfrm>
            <a:off y="5332205" x="5160582"/>
            <a:ext cy="1424399" cx="3859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All fish photos, parents and progeny, were added to Dr. Liang's Template 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graphicFrame>
        <p:nvGraphicFramePr>
          <p:cNvPr id="69" name="Shape 69"/>
          <p:cNvGraphicFramePr/>
          <p:nvPr/>
        </p:nvGraphicFramePr>
        <p:xfrm>
          <a:off y="1627162" x="509315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{133FF408-EBD4-4E33-B327-E1B1458A12DF}</a:tableStyleId>
              </a:tblPr>
              <a:tblGrid>
                <a:gridCol w="2388125"/>
                <a:gridCol w="1613725"/>
              </a:tblGrid>
              <a:tr h="425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Dihybrid Cross Key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/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25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Phenotype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Fish ID#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25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 i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Golden</a:t>
                      </a: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/wild-type (gray)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1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25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 i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Golden</a:t>
                      </a: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/purple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11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712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Not </a:t>
                      </a:r>
                      <a:r>
                        <a:rPr sz="1800" lang="en" i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golden</a:t>
                      </a: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/wild-type (gray)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15, 10, 8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8319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Not </a:t>
                      </a:r>
                      <a:r>
                        <a:rPr sz="1800" lang="en" i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golden</a:t>
                      </a: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/purple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2, 3, 4, 5, 6, 7, 9, 12, 13, 14</a:t>
                      </a:r>
                    </a:p>
                    <a:p>
                      <a:r>
                        <a:t/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Explanation of Annotation 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solidFill>
                  <a:srgbClr val="000000"/>
                </a:solidFill>
              </a:rPr>
              <a:t>We also wanted to add in an example annotation of the cross for other students to follow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>
                <a:solidFill>
                  <a:srgbClr val="000000"/>
                </a:solidFill>
              </a:rPr>
              <a:t>Glo</a:t>
            </a:r>
            <a:r>
              <a:rPr baseline="30000" sz="2400" lang="en">
                <a:solidFill>
                  <a:srgbClr val="000000"/>
                </a:solidFill>
              </a:rPr>
              <a:t>PFP </a:t>
            </a:r>
            <a:r>
              <a:rPr sz="2400" lang="en">
                <a:solidFill>
                  <a:srgbClr val="000000"/>
                </a:solidFill>
              </a:rPr>
              <a:t>/ Glo</a:t>
            </a:r>
            <a:r>
              <a:rPr baseline="30000" sz="2400" lang="en">
                <a:solidFill>
                  <a:srgbClr val="000000"/>
                </a:solidFill>
              </a:rPr>
              <a:t>- </a:t>
            </a:r>
            <a:r>
              <a:rPr sz="2400" lang="en">
                <a:solidFill>
                  <a:srgbClr val="000000"/>
                </a:solidFill>
              </a:rPr>
              <a:t>; +</a:t>
            </a:r>
            <a:r>
              <a:rPr baseline="30000" sz="2400" lang="en" i="1">
                <a:solidFill>
                  <a:srgbClr val="000000"/>
                </a:solidFill>
              </a:rPr>
              <a:t> </a:t>
            </a:r>
            <a:r>
              <a:rPr sz="2400" lang="en">
                <a:solidFill>
                  <a:srgbClr val="000000"/>
                </a:solidFill>
              </a:rPr>
              <a:t>/ </a:t>
            </a:r>
            <a:r>
              <a:rPr sz="2400" lang="en" i="1">
                <a:solidFill>
                  <a:srgbClr val="000000"/>
                </a:solidFill>
              </a:rPr>
              <a:t>gol</a:t>
            </a:r>
            <a:r>
              <a:rPr baseline="30000" sz="2400" lang="en">
                <a:solidFill>
                  <a:srgbClr val="000000"/>
                </a:solidFill>
              </a:rPr>
              <a:t> </a:t>
            </a:r>
            <a:r>
              <a:rPr sz="2400" lang="en">
                <a:solidFill>
                  <a:srgbClr val="000000"/>
                </a:solidFill>
              </a:rPr>
              <a:t>  X   Glo</a:t>
            </a:r>
            <a:r>
              <a:rPr baseline="30000" sz="2400" lang="en">
                <a:solidFill>
                  <a:srgbClr val="000000"/>
                </a:solidFill>
              </a:rPr>
              <a:t>PFP </a:t>
            </a:r>
            <a:r>
              <a:rPr sz="2400" lang="en">
                <a:solidFill>
                  <a:srgbClr val="000000"/>
                </a:solidFill>
              </a:rPr>
              <a:t>/ Glo</a:t>
            </a:r>
            <a:r>
              <a:rPr baseline="30000" sz="2400" lang="en">
                <a:solidFill>
                  <a:srgbClr val="000000"/>
                </a:solidFill>
              </a:rPr>
              <a:t>- </a:t>
            </a:r>
            <a:r>
              <a:rPr sz="2400" lang="en">
                <a:solidFill>
                  <a:srgbClr val="000000"/>
                </a:solidFill>
              </a:rPr>
              <a:t>; +</a:t>
            </a:r>
            <a:r>
              <a:rPr baseline="30000" sz="2400" lang="en" i="1">
                <a:solidFill>
                  <a:srgbClr val="000000"/>
                </a:solidFill>
              </a:rPr>
              <a:t> </a:t>
            </a:r>
            <a:r>
              <a:rPr sz="2400" lang="en">
                <a:solidFill>
                  <a:srgbClr val="000000"/>
                </a:solidFill>
              </a:rPr>
              <a:t>/ </a:t>
            </a:r>
            <a:r>
              <a:rPr sz="2400" lang="en" i="1">
                <a:solidFill>
                  <a:srgbClr val="000000"/>
                </a:solidFill>
              </a:rPr>
              <a:t>gol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Glo</a:t>
            </a:r>
            <a:r>
              <a:rPr baseline="30000" sz="2400" lang="en"/>
              <a:t>PFP</a:t>
            </a:r>
            <a:r>
              <a:rPr sz="2400" lang="en"/>
              <a:t>/Glo</a:t>
            </a:r>
            <a:r>
              <a:rPr baseline="30000" sz="2400" lang="en"/>
              <a:t>- </a:t>
            </a:r>
            <a:r>
              <a:rPr sz="2400" lang="en"/>
              <a:t>= hemizygous at the PFP allele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+/</a:t>
            </a:r>
            <a:r>
              <a:rPr sz="2400" lang="en" i="1"/>
              <a:t>gol</a:t>
            </a:r>
            <a:r>
              <a:rPr baseline="30000" sz="2400" lang="en"/>
              <a:t> </a:t>
            </a:r>
            <a:r>
              <a:rPr sz="2400" lang="en"/>
              <a:t>= hemizygous at the </a:t>
            </a:r>
            <a:r>
              <a:rPr sz="2400" lang="en" i="1"/>
              <a:t>golden </a:t>
            </a:r>
            <a:r>
              <a:rPr sz="2400" lang="en"/>
              <a:t>allele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28600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Punnett Squares</a:t>
            </a:r>
          </a:p>
        </p:txBody>
      </p:sp>
      <p:graphicFrame>
        <p:nvGraphicFramePr>
          <p:cNvPr id="81" name="Shape 81"/>
          <p:cNvGraphicFramePr/>
          <p:nvPr/>
        </p:nvGraphicFramePr>
        <p:xfrm>
          <a:off y="2160850" x="27907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{A8074011-1466-4FE5-B391-300D340477EF}</a:tableStyleId>
              </a:tblPr>
              <a:tblGrid>
                <a:gridCol w="903125"/>
                <a:gridCol w="1632325"/>
                <a:gridCol w="1266975"/>
              </a:tblGrid>
              <a:tr h="600950">
                <a:tc>
                  <a:txBody>
                    <a:bodyPr>
                      <a:noAutofit/>
                    </a:bodyPr>
                    <a:lstStyle/>
                    <a:p/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PFP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-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51050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PFP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PFP</a:t>
                      </a:r>
                      <a:r>
                        <a:rPr sz="1800" lang="en"/>
                        <a:t>/Glo</a:t>
                      </a:r>
                      <a:r>
                        <a:rPr baseline="30000" sz="1800" lang="en"/>
                        <a:t>PFP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PFP</a:t>
                      </a:r>
                      <a:r>
                        <a:rPr sz="1800" lang="en"/>
                        <a:t>/Glo</a:t>
                      </a:r>
                      <a:r>
                        <a:rPr baseline="30000" sz="1800" lang="en"/>
                        <a:t>-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27075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-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PFP</a:t>
                      </a:r>
                      <a:r>
                        <a:rPr sz="1800" lang="en"/>
                        <a:t>/Glo</a:t>
                      </a:r>
                      <a:r>
                        <a:rPr baseline="30000" sz="1800" lang="en"/>
                        <a:t>-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Glo</a:t>
                      </a:r>
                      <a:r>
                        <a:rPr baseline="30000" sz="1800" lang="en"/>
                        <a:t>-</a:t>
                      </a:r>
                      <a:r>
                        <a:rPr sz="1800" lang="en"/>
                        <a:t>/Glo</a:t>
                      </a:r>
                      <a:r>
                        <a:rPr baseline="30000" sz="1800" lang="en"/>
                        <a:t>-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82" name="Shape 82"/>
          <p:cNvGraphicFramePr/>
          <p:nvPr/>
        </p:nvGraphicFramePr>
        <p:xfrm>
          <a:off y="2159525" x="4714262"/>
          <a:ext cy="3000000" cx="3000000"/>
        </p:xfrm>
        <a:graphic>
          <a:graphicData uri="http://schemas.openxmlformats.org/drawingml/2006/table">
            <a:tbl>
              <a:tblPr>
                <a:noFill/>
                <a:tableStyleId>{3E02A003-5AC8-4AF8-BEAD-55C8023BA0B0}</a:tableStyleId>
              </a:tblPr>
              <a:tblGrid>
                <a:gridCol w="875400"/>
                <a:gridCol w="1602525"/>
                <a:gridCol w="1408300"/>
              </a:tblGrid>
              <a:tr h="606425">
                <a:tc>
                  <a:txBody>
                    <a:bodyPr>
                      <a:noAutofit/>
                    </a:bodyPr>
                    <a:lstStyle/>
                    <a:p/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/>
                        <a:t>+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 i="1"/>
                        <a:t>gol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53525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/>
                        <a:t>+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/>
                        <a:t>+/+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/>
                        <a:t>+/</a:t>
                      </a:r>
                      <a:r>
                        <a:rPr sz="1800" lang="en" i="1"/>
                        <a:t>gol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521775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 i="1"/>
                        <a:t>gol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/>
                        <a:t>+/</a:t>
                      </a:r>
                      <a:r>
                        <a:rPr sz="1800" lang="en" i="1"/>
                        <a:t>gol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lnSpc>
                          <a:spcPct val="115000"/>
                        </a:lnSpc>
                        <a:buNone/>
                      </a:pPr>
                      <a:r>
                        <a:rPr sz="1800" lang="en" i="1"/>
                        <a:t>gol</a:t>
                      </a:r>
                      <a:r>
                        <a:rPr sz="1800" lang="en"/>
                        <a:t>/</a:t>
                      </a:r>
                      <a:r>
                        <a:rPr sz="1800" lang="en" i="1"/>
                        <a:t>gol</a:t>
                      </a:r>
                    </a:p>
                  </a:txBody>
                  <a:tcPr marR="66675" marB="66675" marT="66675" anchor="ctr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  <p:sp>
        <p:nvSpPr>
          <p:cNvPr id="83" name="Shape 83"/>
          <p:cNvSpPr txBox="1"/>
          <p:nvPr/>
        </p:nvSpPr>
        <p:spPr>
          <a:xfrm>
            <a:off y="4079875" x="279075"/>
            <a:ext cy="1889100" cx="38099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Since purple is dominant over wild-type:</a:t>
            </a:r>
          </a:p>
          <a:p>
            <a:pPr rtl="0" lvl="0" indent="45720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¾ purple</a:t>
            </a:r>
          </a:p>
          <a:p>
            <a:pPr indent="45720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¼ not purple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y="4070350" x="4705350"/>
            <a:ext cy="1730399" cx="3754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Since </a:t>
            </a:r>
            <a:r>
              <a:rPr sz="2400" lang="en" i="1">
                <a:latin typeface="Georgia"/>
                <a:ea typeface="Georgia"/>
                <a:cs typeface="Georgia"/>
                <a:sym typeface="Georgia"/>
              </a:rPr>
              <a:t>golden</a:t>
            </a: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 is recessive to wild-type:</a:t>
            </a:r>
          </a:p>
          <a:p>
            <a:pPr rtl="0" lvl="0" indent="45720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¾ not </a:t>
            </a:r>
            <a:r>
              <a:rPr sz="2400" lang="en" i="1">
                <a:latin typeface="Georgia"/>
                <a:ea typeface="Georgia"/>
                <a:cs typeface="Georgia"/>
                <a:sym typeface="Georgia"/>
              </a:rPr>
              <a:t>golden</a:t>
            </a:r>
          </a:p>
          <a:p>
            <a:pPr indent="457200">
              <a:buNone/>
            </a:pPr>
            <a:r>
              <a:rPr sz="2400" lang="en">
                <a:latin typeface="Georgia"/>
                <a:ea typeface="Georgia"/>
                <a:cs typeface="Georgia"/>
                <a:sym typeface="Georgia"/>
              </a:rPr>
              <a:t>¼ </a:t>
            </a:r>
            <a:r>
              <a:rPr sz="2400" lang="en" i="1">
                <a:latin typeface="Georgia"/>
                <a:ea typeface="Georgia"/>
                <a:cs typeface="Georgia"/>
                <a:sym typeface="Georgia"/>
              </a:rPr>
              <a:t>golden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sz="4200" lang="en"/>
              <a:t>How to Calculate Expected Values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List the phenotypes of progeny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Multiply the 2 fractions that relate to the specific phenotype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Multiply the result from #2 by the total number of progeny observed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Example: Purple with </a:t>
            </a:r>
            <a:r>
              <a:rPr lang="en" i="1"/>
              <a:t>golden</a:t>
            </a:r>
            <a:r>
              <a:rPr lang="en"/>
              <a:t> mutation</a:t>
            </a:r>
          </a:p>
          <a:p>
            <a:pPr lvl="0">
              <a:buNone/>
            </a:pPr>
            <a:r>
              <a:rPr lang="en"/>
              <a:t>	3/4 * 1/4 * 15 = 2.8 ---&gt; 3.0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Table of Expected Values</a:t>
            </a:r>
          </a:p>
        </p:txBody>
      </p:sp>
      <p:graphicFrame>
        <p:nvGraphicFramePr>
          <p:cNvPr id="96" name="Shape 96"/>
          <p:cNvGraphicFramePr/>
          <p:nvPr/>
        </p:nvGraphicFramePr>
        <p:xfrm>
          <a:off y="2275912" x="880462"/>
          <a:ext cy="3000000" cx="3000000"/>
        </p:xfrm>
        <a:graphic>
          <a:graphicData uri="http://schemas.openxmlformats.org/drawingml/2006/table">
            <a:tbl>
              <a:tblPr>
                <a:noFill/>
                <a:tableStyleId>{3CED35D2-EBF7-4CBA-A0EC-2AFBF754988F}</a:tableStyleId>
              </a:tblPr>
              <a:tblGrid>
                <a:gridCol w="2911725"/>
                <a:gridCol w="4543350"/>
              </a:tblGrid>
              <a:tr h="2857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2400" lang="en"/>
                        <a:t>Phenotype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2400" lang="en"/>
                        <a:t>Expected Number of GloFish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3609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Purple/not</a:t>
                      </a:r>
                      <a:r>
                        <a:rPr sz="2400" lang="en" i="1"/>
                        <a:t> 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¾ * ¾ *15 = 8.44 ---&gt; 8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2857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Wild-type/not </a:t>
                      </a:r>
                      <a:r>
                        <a:rPr sz="24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¼ * ¾ * 15 = 2.8  ---&gt; 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2857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Purple/</a:t>
                      </a:r>
                      <a:r>
                        <a:rPr sz="24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¾ * ¼ * 15 = 2.8  ---&gt; 3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  <a:tr h="4010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Wild-type/</a:t>
                      </a:r>
                      <a:r>
                        <a:rPr sz="2400" lang="en" i="1"/>
                        <a:t>golden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2400" lang="en"/>
                        <a:t>¼ * ¼ * 15 = 0.93 ---&gt;1</a:t>
                      </a:r>
                    </a:p>
                  </a:txBody>
                  <a:tcPr marR="66675" marB="66675" marT="66675" marL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w="med" len="med" type="none"/>
                      <a:tailEnd w="med" len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